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23"/>
  </p:notesMasterIdLst>
  <p:handoutMasterIdLst>
    <p:handoutMasterId r:id="rId24"/>
  </p:handoutMasterIdLst>
  <p:sldIdLst>
    <p:sldId id="256" r:id="rId2"/>
    <p:sldId id="344" r:id="rId3"/>
    <p:sldId id="331" r:id="rId4"/>
    <p:sldId id="316" r:id="rId5"/>
    <p:sldId id="328" r:id="rId6"/>
    <p:sldId id="339" r:id="rId7"/>
    <p:sldId id="345" r:id="rId8"/>
    <p:sldId id="327" r:id="rId9"/>
    <p:sldId id="346" r:id="rId10"/>
    <p:sldId id="341" r:id="rId11"/>
    <p:sldId id="342" r:id="rId12"/>
    <p:sldId id="347" r:id="rId13"/>
    <p:sldId id="330" r:id="rId14"/>
    <p:sldId id="348" r:id="rId15"/>
    <p:sldId id="334" r:id="rId16"/>
    <p:sldId id="332" r:id="rId17"/>
    <p:sldId id="333" r:id="rId18"/>
    <p:sldId id="329" r:id="rId19"/>
    <p:sldId id="336" r:id="rId20"/>
    <p:sldId id="340" r:id="rId21"/>
    <p:sldId id="343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9CA"/>
    <a:srgbClr val="F6BE00"/>
    <a:srgbClr val="D6D2C4"/>
    <a:srgbClr val="B2E2ED"/>
    <a:srgbClr val="00FFFF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1"/>
    <p:restoredTop sz="94705"/>
  </p:normalViewPr>
  <p:slideViewPr>
    <p:cSldViewPr snapToGrid="0" snapToObjects="1">
      <p:cViewPr varScale="1">
        <p:scale>
          <a:sx n="127" d="100"/>
          <a:sy n="12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hyperlink" Target="https://gm2-docdb.fnal.gov/cgi-bin/private/ShowDocument?docid=1644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5.png"/><Relationship Id="rId7" Type="http://schemas.openxmlformats.org/officeDocument/2006/relationships/image" Target="../media/image51.png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18.gif"/><Relationship Id="rId4" Type="http://schemas.openxmlformats.org/officeDocument/2006/relationships/image" Target="../media/image49.png"/><Relationship Id="rId9" Type="http://schemas.openxmlformats.org/officeDocument/2006/relationships/image" Target="../media/image5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ur01.safelinks.protection.outlook.com/?url=https%3A%2F%2Fgm2-docdb.fnal.gov%2Fcgi-bin%2Fprivate%2FShowDocument%3Fdocid%3D17009&amp;data=02%7C01%7Csamuel.grant.18%40ucl.ac.uk%7C564cd9f519514e3f31db08d6cd782e15%7C1faf88fea9984c5b93c9210a11d9a5c2%7C0%7C0%7C636922313387210955&amp;sdata=aabmzvcVxCWQt1bUgO2W5BaPUyA%2BWYQlYcwGzaDX%2B00%3D&amp;reserved=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m2-docdb.fnal.gov/cgi-bin/private/ShowDocument?docid=12263&amp;version=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25780" y="1529596"/>
            <a:ext cx="7886700" cy="3325903"/>
          </a:xfrm>
        </p:spPr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Gain correction with the E/p ratio </a:t>
            </a:r>
            <a:br>
              <a:rPr lang="en-GB" dirty="0"/>
            </a:br>
            <a:r>
              <a:rPr lang="en-GB" sz="2800" dirty="0">
                <a:solidFill>
                  <a:schemeClr val="tx1"/>
                </a:solidFill>
              </a:rPr>
              <a:t>Muons Meeting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 </a:t>
            </a: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17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7545A-A4AB-CD4F-8637-5C526204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8" y="738146"/>
            <a:ext cx="3185086" cy="2160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E52197-3105-7448-9A5F-5D6D79F1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79" y="769570"/>
            <a:ext cx="3185086" cy="2160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B5BE37-F1D0-D441-998A-124F6DDB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53" y="2929570"/>
            <a:ext cx="3185086" cy="216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A7DDE1-E238-C14D-BF6A-F422232CD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379" y="2983500"/>
            <a:ext cx="3185086" cy="21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967EED-EF3A-D842-AFFA-7D509BD670D6}"/>
              </a:ext>
            </a:extLst>
          </p:cNvPr>
          <p:cNvCxnSpPr/>
          <p:nvPr/>
        </p:nvCxnSpPr>
        <p:spPr>
          <a:xfrm>
            <a:off x="4565581" y="1024129"/>
            <a:ext cx="0" cy="3733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1D7B61-5B7D-B140-99D2-F66EA65F2EB2}"/>
              </a:ext>
            </a:extLst>
          </p:cNvPr>
          <p:cNvSpPr txBox="1"/>
          <p:nvPr/>
        </p:nvSpPr>
        <p:spPr>
          <a:xfrm>
            <a:off x="2095936" y="37885"/>
            <a:ext cx="495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Next step: do this crystal by crystal and compared with laser results</a:t>
            </a:r>
          </a:p>
        </p:txBody>
      </p:sp>
    </p:spTree>
    <p:extLst>
      <p:ext uri="{BB962C8B-B14F-4D97-AF65-F5344CB8AC3E}">
        <p14:creationId xmlns:p14="http://schemas.microsoft.com/office/powerpoint/2010/main" val="89405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Scatter plots: E/p results and laser results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B09DC8-20FB-E14A-93A1-F996C544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42" y="765981"/>
            <a:ext cx="3185085" cy="2160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7D68F-4389-B442-A04C-B8B3CFE0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27" y="782573"/>
            <a:ext cx="3185085" cy="216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7198E-F409-A14C-B082-26528AE2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542" y="2968651"/>
            <a:ext cx="3185085" cy="2160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F57C9C-E769-A44B-8310-6086C08C9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627" y="3001835"/>
            <a:ext cx="3185085" cy="216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3EE198-8495-334B-AA6D-F615E995B23A}"/>
              </a:ext>
            </a:extLst>
          </p:cNvPr>
          <p:cNvCxnSpPr/>
          <p:nvPr/>
        </p:nvCxnSpPr>
        <p:spPr>
          <a:xfrm>
            <a:off x="433137" y="2959164"/>
            <a:ext cx="81654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735D6-B031-4F4C-AF7E-B6582EF5C5C9}"/>
              </a:ext>
            </a:extLst>
          </p:cNvPr>
          <p:cNvSpPr txBox="1"/>
          <p:nvPr/>
        </p:nvSpPr>
        <p:spPr>
          <a:xfrm>
            <a:off x="269904" y="1615148"/>
            <a:ext cx="179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E/p ratio: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80137-232A-8042-885E-8E4559AA6A8C}"/>
              </a:ext>
            </a:extLst>
          </p:cNvPr>
          <p:cNvSpPr txBox="1"/>
          <p:nvPr/>
        </p:nvSpPr>
        <p:spPr>
          <a:xfrm>
            <a:off x="269904" y="3800530"/>
            <a:ext cx="133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Laser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135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2D plots: E/p results and laser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3EE198-8495-334B-AA6D-F615E995B23A}"/>
              </a:ext>
            </a:extLst>
          </p:cNvPr>
          <p:cNvCxnSpPr>
            <a:cxnSpLocks/>
          </p:cNvCxnSpPr>
          <p:nvPr/>
        </p:nvCxnSpPr>
        <p:spPr>
          <a:xfrm>
            <a:off x="235268" y="2738100"/>
            <a:ext cx="8673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735D6-B031-4F4C-AF7E-B6582EF5C5C9}"/>
              </a:ext>
            </a:extLst>
          </p:cNvPr>
          <p:cNvSpPr txBox="1"/>
          <p:nvPr/>
        </p:nvSpPr>
        <p:spPr>
          <a:xfrm>
            <a:off x="244205" y="678276"/>
            <a:ext cx="179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E/p ratio: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80137-232A-8042-885E-8E4559AA6A8C}"/>
              </a:ext>
            </a:extLst>
          </p:cNvPr>
          <p:cNvSpPr txBox="1"/>
          <p:nvPr/>
        </p:nvSpPr>
        <p:spPr>
          <a:xfrm>
            <a:off x="244205" y="2728722"/>
            <a:ext cx="133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Laser</a:t>
            </a:r>
            <a:r>
              <a:rPr lang="en-US" dirty="0"/>
              <a:t>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6D9520-62FF-5A4F-95BA-11A4385D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2" y="3254673"/>
            <a:ext cx="2123389" cy="1440000"/>
          </a:xfrm>
          <a:prstGeom prst="rect">
            <a:avLst/>
          </a:prstGeom>
        </p:spPr>
      </p:pic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9E9661-BB08-F34A-8F8E-C1BBD26A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2" y="1131750"/>
            <a:ext cx="2123389" cy="144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2FEE110-6758-E44A-80F2-BCFE4293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706" y="3254673"/>
            <a:ext cx="2123389" cy="1440000"/>
          </a:xfrm>
          <a:prstGeom prst="rect">
            <a:avLst/>
          </a:prstGeom>
        </p:spPr>
      </p:pic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B55F6-190B-524F-8230-BE84CEA8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706" y="1162686"/>
            <a:ext cx="2123389" cy="144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BDC2074-2953-3D40-8768-7051723A6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19" y="3240076"/>
            <a:ext cx="2123389" cy="1440000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6481AE-CE4E-DC4F-A020-28209DC3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8294" y="1157263"/>
            <a:ext cx="2123389" cy="144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57FBB26-E881-DE4E-8199-EDF45D423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749" y="3240076"/>
            <a:ext cx="2123389" cy="1440000"/>
          </a:xfrm>
          <a:prstGeom prst="rect">
            <a:avLst/>
          </a:prstGeom>
        </p:spPr>
      </p:pic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24BDF-6223-EC40-8777-8E1A738FAD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353" y="1165739"/>
            <a:ext cx="212338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603437" y="51089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Differences between laser and E/p results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7F01A2-9BE5-A040-82BA-913B2DDF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19" y="808134"/>
            <a:ext cx="2654237" cy="1800000"/>
          </a:xfrm>
          <a:prstGeom prst="rect">
            <a:avLst/>
          </a:prstGeom>
        </p:spPr>
      </p:pic>
      <p:pic>
        <p:nvPicPr>
          <p:cNvPr id="32" name="Picture 3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E669D7-CEB6-4743-AE1F-1D02D5BF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85" y="2957535"/>
            <a:ext cx="2654237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6E2315-F3B8-9648-A651-B66DDC57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21" y="808134"/>
            <a:ext cx="2654237" cy="1800000"/>
          </a:xfrm>
          <a:prstGeom prst="rect">
            <a:avLst/>
          </a:prstGeom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C32C83-2C06-0740-82E3-6125514AB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720" y="2995847"/>
            <a:ext cx="2654237" cy="1800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DCC5C62-9329-1C4B-9F32-FC4BD72A1E6C}"/>
              </a:ext>
            </a:extLst>
          </p:cNvPr>
          <p:cNvSpPr/>
          <p:nvPr/>
        </p:nvSpPr>
        <p:spPr>
          <a:xfrm>
            <a:off x="1249419" y="4755173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0.00529655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1E4104-C15B-F644-893E-3789F04A2FBB}"/>
              </a:ext>
            </a:extLst>
          </p:cNvPr>
          <p:cNvSpPr/>
          <p:nvPr/>
        </p:nvSpPr>
        <p:spPr>
          <a:xfrm>
            <a:off x="1208687" y="2648312"/>
            <a:ext cx="2694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0.0142067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798575-044E-FB46-AD1E-369CB5E2B0B0}"/>
              </a:ext>
            </a:extLst>
          </p:cNvPr>
          <p:cNvSpPr/>
          <p:nvPr/>
        </p:nvSpPr>
        <p:spPr>
          <a:xfrm>
            <a:off x="5129721" y="2648312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4.18167 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F94D5-886F-F748-8321-654B27F7FD90}"/>
              </a:ext>
            </a:extLst>
          </p:cNvPr>
          <p:cNvSpPr/>
          <p:nvPr/>
        </p:nvSpPr>
        <p:spPr>
          <a:xfrm>
            <a:off x="5106638" y="479584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5.11914 us</a:t>
            </a:r>
          </a:p>
        </p:txBody>
      </p:sp>
    </p:spTree>
    <p:extLst>
      <p:ext uri="{BB962C8B-B14F-4D97-AF65-F5344CB8AC3E}">
        <p14:creationId xmlns:p14="http://schemas.microsoft.com/office/powerpoint/2010/main" val="281820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603437" y="51089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C8E7F-48BA-9949-A432-579FF76E24BE}"/>
              </a:ext>
            </a:extLst>
          </p:cNvPr>
          <p:cNvSpPr txBox="1"/>
          <p:nvPr/>
        </p:nvSpPr>
        <p:spPr>
          <a:xfrm>
            <a:off x="818941" y="1728316"/>
            <a:ext cx="7506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still have a bit of work to do here, but I hope to tie up the loose ends pretty quickly (this week really)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effect is real, and confirms what the laser reports.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ultimately limited by stats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3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1112361"/>
            <a:ext cx="866201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Make 2D plots of E/p vs 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y-projections of each x-bin with gaussians, and plot the gaussian mean and it’s error (a better alternative to a profile)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Separate tracks according to breaker 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Require 1 crystal hit per track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resulting distribution to extract the recovery time and gain sag amplitude with function: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Repeat process on a crystal by crystal basis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Compare with laser results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914BB-F694-C54E-9924-A112BAC0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49" y="3224242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8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Details!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876D01-629D-6B43-A222-C0C0B0F1A0EC}"/>
              </a:ext>
            </a:extLst>
          </p:cNvPr>
          <p:cNvSpPr txBox="1">
            <a:spLocks/>
          </p:cNvSpPr>
          <p:nvPr/>
        </p:nvSpPr>
        <p:spPr>
          <a:xfrm>
            <a:off x="171250" y="593925"/>
            <a:ext cx="8972750" cy="428957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4800" dirty="0"/>
          </a:p>
          <a:p>
            <a:pPr>
              <a:lnSpc>
                <a:spcPct val="120000"/>
              </a:lnSpc>
            </a:pPr>
            <a:r>
              <a:rPr lang="en-US" sz="8000" b="0" dirty="0"/>
              <a:t>Using Europa </a:t>
            </a:r>
            <a:r>
              <a:rPr lang="en-US" sz="8000" b="0" dirty="0" err="1"/>
              <a:t>Ntuples</a:t>
            </a:r>
            <a:r>
              <a:rPr lang="en-US" sz="8000" b="0" dirty="0"/>
              <a:t>, available in: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8000" b="0" dirty="0"/>
              <a:t>	gm2/data/g2be/Production/Trees/v9_17_01/60hr/</a:t>
            </a:r>
          </a:p>
          <a:p>
            <a:pPr>
              <a:lnSpc>
                <a:spcPct val="120000"/>
              </a:lnSpc>
            </a:pPr>
            <a:r>
              <a:rPr lang="en-GB" sz="8000" b="0" dirty="0"/>
              <a:t>Tracker group’s quality flag: “Track quality = true”. See James Mott (2019):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4800" b="0" dirty="0">
                <a:hlinkClick r:id="rId2"/>
              </a:rPr>
              <a:t>https://gm2-docdb.fnal.gov/cgi-bin/private/ShowDocument?docid=16444</a:t>
            </a:r>
            <a:endParaRPr lang="en-GB" sz="4800" b="0" dirty="0"/>
          </a:p>
          <a:p>
            <a:pPr>
              <a:lnSpc>
                <a:spcPct val="120000"/>
              </a:lnSpc>
            </a:pPr>
            <a:r>
              <a:rPr lang="en-GB" sz="8000" b="0" dirty="0"/>
              <a:t> </a:t>
            </a:r>
            <a:r>
              <a:rPr lang="en-US" sz="8000" b="0" dirty="0"/>
              <a:t>Cluster track time difference between -8 and +3 ns for station 12, and between -9 and +1 ns for station 18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Radial difference, </a:t>
            </a:r>
            <a:r>
              <a:rPr lang="en-US" sz="8000" b="0" dirty="0" err="1"/>
              <a:t>dR</a:t>
            </a:r>
            <a:r>
              <a:rPr lang="en-US" sz="8000" b="0" dirty="0"/>
              <a:t> &lt; 30 mm 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Positron selection: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-0.3 &lt; Log(E/p) &lt; 0.2;</a:t>
            </a:r>
          </a:p>
          <a:p>
            <a:pPr lvl="1">
              <a:lnSpc>
                <a:spcPct val="120000"/>
              </a:lnSpc>
            </a:pPr>
            <a:r>
              <a:rPr lang="en-US" sz="8000" dirty="0"/>
              <a:t> Region of highest flux: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1.2&lt; E [GeV] &lt; 2.4</a:t>
            </a:r>
          </a:p>
          <a:p>
            <a:pPr lvl="4">
              <a:lnSpc>
                <a:spcPct val="120000"/>
              </a:lnSpc>
            </a:pPr>
            <a:endParaRPr lang="en-US" sz="4200" dirty="0"/>
          </a:p>
          <a:p>
            <a:pPr lvl="2">
              <a:lnSpc>
                <a:spcPct val="120000"/>
              </a:lnSpc>
            </a:pPr>
            <a:br>
              <a:rPr lang="en-GB" sz="600" dirty="0"/>
            </a:br>
            <a:br>
              <a:rPr lang="en-GB" sz="1000" dirty="0"/>
            </a:br>
            <a:r>
              <a:rPr lang="en-GB" sz="1000" dirty="0"/>
              <a:t>  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03D52-22F6-7943-902E-ACB7D585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5410" y="2781687"/>
            <a:ext cx="2108884" cy="22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2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Recovery times per station, &gt; 99% fractional energy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12" y="852524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5EC77DC-6FF1-8546-B74A-8CF6BC05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3" y="1079676"/>
            <a:ext cx="4065925" cy="19800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BA33837-B1DE-BD4D-815A-AEE6A179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64" y="1093824"/>
            <a:ext cx="4065925" cy="198000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0A9265-E1C8-FB45-9D6E-61A7D767F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9" y="3073824"/>
            <a:ext cx="4065926" cy="1980000"/>
          </a:xfrm>
          <a:prstGeom prst="rect">
            <a:avLst/>
          </a:prstGeom>
        </p:spPr>
      </p:pic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879214-4F0F-D54E-A6A1-874C1D7DD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126" y="3163500"/>
            <a:ext cx="406592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4B184-D65F-C144-8E25-A4C1416F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729" y="1353689"/>
            <a:ext cx="2451199" cy="2607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DCBD3-FC2E-D04A-A665-837C82F3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46400" y="1353689"/>
            <a:ext cx="2451199" cy="260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8670F-BF1C-A544-9209-520523BF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55071" y="1353690"/>
            <a:ext cx="2451198" cy="2607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FD3737-DB9F-2D4A-83CD-B7FDBF2B0278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Time difference (</a:t>
            </a:r>
            <a:r>
              <a:rPr lang="en-US" b="1" dirty="0" err="1">
                <a:solidFill>
                  <a:schemeClr val="bg1"/>
                </a:solidFill>
              </a:rPr>
              <a:t>dt</a:t>
            </a:r>
            <a:r>
              <a:rPr lang="en-US" b="1" dirty="0">
                <a:solidFill>
                  <a:schemeClr val="bg1"/>
                </a:solidFill>
              </a:rPr>
              <a:t>), radial difference (</a:t>
            </a:r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), log(E/p)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0A56A-E55B-6A4C-81C6-9257DAEFF60A}"/>
              </a:ext>
            </a:extLst>
          </p:cNvPr>
          <p:cNvSpPr txBox="1"/>
          <p:nvPr/>
        </p:nvSpPr>
        <p:spPr>
          <a:xfrm>
            <a:off x="459548" y="4388203"/>
            <a:ext cx="328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Gavin </a:t>
            </a:r>
            <a:r>
              <a:rPr lang="en-US" dirty="0" err="1"/>
              <a:t>Hesketh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3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27854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Quick note on the g-2 detectors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5FE5B5-7DDA-FE45-B9A0-DC427FDC068A}"/>
              </a:ext>
            </a:extLst>
          </p:cNvPr>
          <p:cNvSpPr txBox="1"/>
          <p:nvPr/>
        </p:nvSpPr>
        <p:spPr>
          <a:xfrm>
            <a:off x="442130" y="1810555"/>
            <a:ext cx="426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24 calorimeters, 54 lead fluoride scintillating crystals in each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interested in </a:t>
            </a:r>
            <a:r>
              <a:rPr lang="en-US" dirty="0" err="1"/>
              <a:t>calos</a:t>
            </a:r>
            <a:r>
              <a:rPr lang="en-US" dirty="0"/>
              <a:t> 13 and number 19, which have 8 straw tracking detectors in front (so we can match tracks)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29C52-5F20-224F-9540-35DF4628F3F4}"/>
              </a:ext>
            </a:extLst>
          </p:cNvPr>
          <p:cNvSpPr/>
          <p:nvPr/>
        </p:nvSpPr>
        <p:spPr>
          <a:xfrm>
            <a:off x="4943789" y="3486778"/>
            <a:ext cx="2773345" cy="502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0E624-4A6E-DC42-8936-8EE8AFFC3514}"/>
              </a:ext>
            </a:extLst>
          </p:cNvPr>
          <p:cNvGrpSpPr/>
          <p:nvPr/>
        </p:nvGrpSpPr>
        <p:grpSpPr>
          <a:xfrm>
            <a:off x="4772967" y="729260"/>
            <a:ext cx="4002205" cy="2850610"/>
            <a:chOff x="5014127" y="1214195"/>
            <a:chExt cx="4002205" cy="285061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717B96F-4290-3A4F-B116-BC0FB76F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4805" y="1655974"/>
              <a:ext cx="3650512" cy="209346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3E23C7-3FE9-914B-87B7-AA01AFEE871D}"/>
                </a:ext>
              </a:extLst>
            </p:cNvPr>
            <p:cNvSpPr/>
            <p:nvPr/>
          </p:nvSpPr>
          <p:spPr>
            <a:xfrm rot="5400000">
              <a:off x="7462381" y="2435245"/>
              <a:ext cx="2773345" cy="334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2A9C8-170F-7C44-A83F-B34AD9A95A92}"/>
                </a:ext>
              </a:extLst>
            </p:cNvPr>
            <p:cNvSpPr/>
            <p:nvPr/>
          </p:nvSpPr>
          <p:spPr>
            <a:xfrm>
              <a:off x="5014127" y="3562387"/>
              <a:ext cx="2855407" cy="502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D82E94-1F28-E245-8E09-5ED2E7DA7C61}"/>
                </a:ext>
              </a:extLst>
            </p:cNvPr>
            <p:cNvSpPr/>
            <p:nvPr/>
          </p:nvSpPr>
          <p:spPr>
            <a:xfrm>
              <a:off x="6137479" y="1214195"/>
              <a:ext cx="2773345" cy="502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9A1CD2B-382A-FD40-92C5-E3EC6BEF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52" y="3486778"/>
            <a:ext cx="3761920" cy="12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Preamble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5FD53-D866-8B4B-9925-588D24D7F196}"/>
              </a:ext>
            </a:extLst>
          </p:cNvPr>
          <p:cNvSpPr txBox="1"/>
          <p:nvPr/>
        </p:nvSpPr>
        <p:spPr>
          <a:xfrm>
            <a:off x="1052576" y="1417588"/>
            <a:ext cx="737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using the tau and amplitude values contained in the </a:t>
            </a:r>
            <a:r>
              <a:rPr lang="en-US" dirty="0" err="1"/>
              <a:t>fcl</a:t>
            </a:r>
            <a:r>
              <a:rPr lang="en-US" dirty="0"/>
              <a:t> file: </a:t>
            </a:r>
          </a:p>
          <a:p>
            <a:endParaRPr lang="en-US" dirty="0"/>
          </a:p>
          <a:p>
            <a:r>
              <a:rPr lang="en-US" dirty="0"/>
              <a:t>“gm2Dev_v9_20_00/</a:t>
            </a:r>
            <a:r>
              <a:rPr lang="en-US" dirty="0" err="1"/>
              <a:t>srcs</a:t>
            </a:r>
            <a:r>
              <a:rPr lang="en-US" dirty="0"/>
              <a:t>/gm2calo/</a:t>
            </a:r>
            <a:r>
              <a:rPr lang="en-US" dirty="0" err="1"/>
              <a:t>fcl</a:t>
            </a:r>
            <a:r>
              <a:rPr lang="en-US" dirty="0"/>
              <a:t>/</a:t>
            </a:r>
            <a:r>
              <a:rPr lang="en-US" dirty="0" err="1"/>
              <a:t>inFillGainParams_withlognstdp.fcl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anyone wants my values, I have them in both csv and ROOT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Question: why no uncertainties in the </a:t>
            </a:r>
            <a:r>
              <a:rPr lang="en-US" dirty="0" err="1"/>
              <a:t>fcl</a:t>
            </a:r>
            <a:r>
              <a:rPr lang="en-US" dirty="0"/>
              <a:t> file?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*Detail on cuts </a:t>
            </a:r>
            <a:r>
              <a:rPr lang="en-US" dirty="0" err="1"/>
              <a:t>ect</a:t>
            </a:r>
            <a:r>
              <a:rPr lang="en-US" dirty="0"/>
              <a:t> in backup</a:t>
            </a:r>
          </a:p>
        </p:txBody>
      </p:sp>
    </p:spTree>
    <p:extLst>
      <p:ext uri="{BB962C8B-B14F-4D97-AF65-F5344CB8AC3E}">
        <p14:creationId xmlns:p14="http://schemas.microsoft.com/office/powerpoint/2010/main" val="122786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2245802" y="194134"/>
            <a:ext cx="49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E/p vs time, separated by breaker board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" y="918800"/>
            <a:ext cx="2217778" cy="1080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0915-5CB0-3C43-98CD-C89A3C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986780"/>
            <a:ext cx="2217778" cy="1080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2BC4B-155A-CF40-9B15-7E4297E0D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22" y="986780"/>
            <a:ext cx="2217778" cy="1080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310A75-D4D1-A941-8FC9-DDF2F756D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936" y="1050047"/>
            <a:ext cx="2217778" cy="1080000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4" y="3677535"/>
            <a:ext cx="2217778" cy="1080000"/>
          </a:xfrm>
          <a:prstGeom prst="rect">
            <a:avLst/>
          </a:prstGeom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EAE1472-928B-AA41-B6A8-7FE3ECADB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222" y="3684700"/>
            <a:ext cx="2217778" cy="108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89" y="2118167"/>
            <a:ext cx="1920000" cy="14400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D49BB-FD2E-C041-91DD-031E8882BF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1333" y="2118167"/>
            <a:ext cx="1920000" cy="14400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3409A3-E31A-D846-83FB-D54D755F1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533" y="2118167"/>
            <a:ext cx="1920000" cy="1440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786C-CD38-8545-9E78-890A80BB1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933" y="2118167"/>
            <a:ext cx="1920000" cy="1440000"/>
          </a:xfrm>
          <a:prstGeom prst="rect">
            <a:avLst/>
          </a:prstGeom>
        </p:spPr>
      </p:pic>
      <p:pic>
        <p:nvPicPr>
          <p:cNvPr id="33" name="Picture 3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C7C3F30-9F2C-8E44-84C5-EBBB77BE2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9644" y="3684700"/>
            <a:ext cx="2217778" cy="1080000"/>
          </a:xfrm>
          <a:prstGeom prst="rect">
            <a:avLst/>
          </a:prstGeom>
        </p:spPr>
      </p:pic>
      <p:pic>
        <p:nvPicPr>
          <p:cNvPr id="34" name="Picture 3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911FBD-0B39-BA4C-812B-BD813E79D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1866" y="3677535"/>
            <a:ext cx="22177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2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224594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85967" y="4757535"/>
            <a:ext cx="2057400" cy="274637"/>
          </a:xfrm>
        </p:spPr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77F8-2884-8C48-B458-B41F5C7C29EA}"/>
              </a:ext>
            </a:extLst>
          </p:cNvPr>
          <p:cNvSpPr/>
          <p:nvPr/>
        </p:nvSpPr>
        <p:spPr>
          <a:xfrm>
            <a:off x="200632" y="4340504"/>
            <a:ext cx="8558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Credit:  </a:t>
            </a:r>
            <a:r>
              <a:rPr lang="en-GB" dirty="0" err="1"/>
              <a:t>ω</a:t>
            </a:r>
            <a:r>
              <a:rPr lang="en-GB" baseline="-25000" dirty="0" err="1"/>
              <a:t>a</a:t>
            </a:r>
            <a:r>
              <a:rPr lang="en-GB" baseline="-25000" dirty="0"/>
              <a:t> </a:t>
            </a:r>
            <a:r>
              <a:rPr lang="en-GB" dirty="0"/>
              <a:t>Europa</a:t>
            </a:r>
            <a:endParaRPr lang="en-GB" u="sng" dirty="0">
              <a:hlinkClick r:id="rId2"/>
            </a:endParaRPr>
          </a:p>
          <a:p>
            <a:r>
              <a:rPr lang="en-GB" dirty="0">
                <a:hlinkClick r:id="rId2"/>
              </a:rPr>
              <a:t>https://gm2-docdb.fnal.gov/cgi-bin/private/ShowDocument?docid=17009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200632" y="1144199"/>
            <a:ext cx="38209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after injection there is a slight drop and subsequent recovery of gain, which must then be  corrected!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laser system that We can double check the results from the laser, and hence the gain corrections, by using tracker-</a:t>
            </a:r>
            <a:r>
              <a:rPr lang="en-US" dirty="0" err="1"/>
              <a:t>calo</a:t>
            </a:r>
            <a:r>
              <a:rPr lang="en-US" dirty="0"/>
              <a:t> matched tracks. </a:t>
            </a:r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71" y="1221750"/>
            <a:ext cx="3708646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1" dirty="0"/>
              <a:t>Tracker-</a:t>
            </a:r>
            <a:r>
              <a:rPr lang="en-US" sz="2400" b="0" i="1" dirty="0" err="1"/>
              <a:t>calo</a:t>
            </a:r>
            <a:r>
              <a:rPr lang="en-US" sz="2400" b="0" i="1" dirty="0"/>
              <a:t> matched tracks provide a different way to measure gain. </a:t>
            </a:r>
          </a:p>
          <a:p>
            <a:pPr marL="0" indent="0">
              <a:buNone/>
            </a:pPr>
            <a:endParaRPr lang="en-US" sz="2400" b="0" dirty="0"/>
          </a:p>
          <a:p>
            <a:r>
              <a:rPr lang="en-US" sz="2400" b="0" dirty="0"/>
              <a:t> The trackers measure the track curvature to get momentum, p, which is not affected by the flash</a:t>
            </a:r>
          </a:p>
          <a:p>
            <a:r>
              <a:rPr lang="en-US" sz="2400" b="0" dirty="0"/>
              <a:t> The calorimeter give the cluster energy, E, of the same track</a:t>
            </a:r>
          </a:p>
          <a:p>
            <a:r>
              <a:rPr lang="en-US" sz="2400" b="0" dirty="0"/>
              <a:t> Particles are relativistic, so E=p</a:t>
            </a:r>
          </a:p>
          <a:p>
            <a:r>
              <a:rPr lang="en-US" sz="2400" b="0" dirty="0"/>
              <a:t> E/p is therefore equivalent to gain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27854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First Step: </a:t>
            </a:r>
            <a:r>
              <a:rPr lang="en-US" b="1" dirty="0" err="1">
                <a:solidFill>
                  <a:schemeClr val="bg1"/>
                </a:solidFill>
              </a:rPr>
              <a:t>Normalisation</a:t>
            </a:r>
            <a:r>
              <a:rPr lang="en-US" b="1" dirty="0">
                <a:solidFill>
                  <a:schemeClr val="bg1"/>
                </a:solidFill>
              </a:rPr>
              <a:t> per crystal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478456" y="909139"/>
            <a:ext cx="7389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crystals have different mean values of E/p, to consider more than one crystal at a time this must be </a:t>
            </a:r>
            <a:r>
              <a:rPr lang="en-US" dirty="0" err="1"/>
              <a:t>normalised</a:t>
            </a:r>
            <a:endParaRPr lang="en-US" dirty="0"/>
          </a:p>
        </p:txBody>
      </p:sp>
      <p:pic>
        <p:nvPicPr>
          <p:cNvPr id="3" name="Picture 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7A1213D-54E0-C841-886E-DBB74B22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90" y="1699060"/>
            <a:ext cx="3094752" cy="1507064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1D66DA-E424-0B43-A1BD-06417BA6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71" y="3387789"/>
            <a:ext cx="3094752" cy="150706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BEF31-8DC1-AE48-BD21-686881BF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05" y="1709556"/>
            <a:ext cx="3094752" cy="150706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D8BA07D-653D-B442-9CAD-72A67697C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705" y="3499060"/>
            <a:ext cx="3094752" cy="15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Gauss fits – E/p means per crystal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CC227B-C5B8-C44B-9825-40EEE927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9" y="1459337"/>
            <a:ext cx="3720938" cy="25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7F01B9-96CA-1547-A642-F95CAEDD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15" y="1414726"/>
            <a:ext cx="3720938" cy="25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FD117C-1874-924F-9DB6-BFA76111717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4605" y="1262404"/>
            <a:ext cx="3200274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17D95-78EF-0743-B4AD-A2C9766049CC}"/>
              </a:ext>
            </a:extLst>
          </p:cNvPr>
          <p:cNvSpPr txBox="1"/>
          <p:nvPr/>
        </p:nvSpPr>
        <p:spPr>
          <a:xfrm>
            <a:off x="281229" y="1139933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D11C-97BD-1D4F-B693-766F1319E2B2}"/>
              </a:ext>
            </a:extLst>
          </p:cNvPr>
          <p:cNvSpPr txBox="1"/>
          <p:nvPr/>
        </p:nvSpPr>
        <p:spPr>
          <a:xfrm>
            <a:off x="3994879" y="1126179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1E5F30-0CDB-FB4F-8965-811A684B4475}"/>
              </a:ext>
            </a:extLst>
          </p:cNvPr>
          <p:cNvCxnSpPr>
            <a:cxnSpLocks/>
          </p:cNvCxnSpPr>
          <p:nvPr/>
        </p:nvCxnSpPr>
        <p:spPr>
          <a:xfrm>
            <a:off x="500747" y="1401580"/>
            <a:ext cx="0" cy="23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E87B17-EAC3-8D43-A419-321AE95F77EB}"/>
              </a:ext>
            </a:extLst>
          </p:cNvPr>
          <p:cNvSpPr txBox="1"/>
          <p:nvPr/>
        </p:nvSpPr>
        <p:spPr>
          <a:xfrm>
            <a:off x="206889" y="3775521"/>
            <a:ext cx="58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45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5A0C3B-9134-B241-972B-DDA7BB0AA03D}"/>
              </a:ext>
            </a:extLst>
          </p:cNvPr>
          <p:cNvSpPr txBox="1"/>
          <p:nvPr/>
        </p:nvSpPr>
        <p:spPr>
          <a:xfrm>
            <a:off x="2106118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Calo</a:t>
            </a:r>
            <a:r>
              <a:rPr lang="en-US" dirty="0"/>
              <a:t> 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85FB0-7EA3-9F40-B67B-54BDD8A12FCF}"/>
              </a:ext>
            </a:extLst>
          </p:cNvPr>
          <p:cNvSpPr txBox="1"/>
          <p:nvPr/>
        </p:nvSpPr>
        <p:spPr>
          <a:xfrm>
            <a:off x="6885967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Calo</a:t>
            </a:r>
            <a:r>
              <a:rPr lang="en-US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Breaker Boards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9B4ED-DD5C-4D44-A020-1788B311D0F1}"/>
              </a:ext>
            </a:extLst>
          </p:cNvPr>
          <p:cNvSpPr txBox="1"/>
          <p:nvPr/>
        </p:nvSpPr>
        <p:spPr>
          <a:xfrm>
            <a:off x="118653" y="4046611"/>
            <a:ext cx="855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/>
              <a:t>Orange crystals represent the crystals attached to the board with a shorter recovery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309571" y="773723"/>
            <a:ext cx="836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supply boards (breaker boards) per </a:t>
            </a:r>
            <a:r>
              <a:rPr lang="en-US" dirty="0" err="1"/>
              <a:t>calo</a:t>
            </a:r>
            <a:r>
              <a:rPr lang="en-US" dirty="0"/>
              <a:t>. Different electronics mean different recovery times for the crystals connected to these boards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3FD431-3281-4046-84A6-471FA7DA8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24007"/>
              </p:ext>
            </p:extLst>
          </p:nvPr>
        </p:nvGraphicFramePr>
        <p:xfrm>
          <a:off x="1524001" y="1625005"/>
          <a:ext cx="6095997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96311019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579263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3827753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051373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6618805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8614853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671249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4539166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519013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44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20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30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75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59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Breaker Boards </a:t>
            </a: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A6CC13-547A-F549-BE0A-4A597DDB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2" y="1581750"/>
            <a:ext cx="4065926" cy="198000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C9596-0591-9244-AC3A-D2AD4840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48" y="1574844"/>
            <a:ext cx="4065926" cy="19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AA945C-C10E-7149-9A9F-B21B598AD4C7}"/>
              </a:ext>
            </a:extLst>
          </p:cNvPr>
          <p:cNvSpPr txBox="1"/>
          <p:nvPr/>
        </p:nvSpPr>
        <p:spPr>
          <a:xfrm>
            <a:off x="1376624" y="954593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”Short lifetime”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06141-3B24-894D-9E05-BC7A36D91E51}"/>
              </a:ext>
            </a:extLst>
          </p:cNvPr>
          <p:cNvSpPr txBox="1"/>
          <p:nvPr/>
        </p:nvSpPr>
        <p:spPr>
          <a:xfrm>
            <a:off x="5523159" y="954593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”Long lifetime”</a:t>
            </a:r>
          </a:p>
        </p:txBody>
      </p:sp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2151289" y="82346"/>
            <a:ext cx="495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Next step: do this crystal by crystal and compared with laser results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" y="918800"/>
            <a:ext cx="2217778" cy="1080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0915-5CB0-3C43-98CD-C89A3C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22" y="918800"/>
            <a:ext cx="2217778" cy="1080000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4" y="3677535"/>
            <a:ext cx="2217778" cy="108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9" y="2118167"/>
            <a:ext cx="1920000" cy="1440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786C-CD38-8545-9E78-890A80BB1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111" y="2118167"/>
            <a:ext cx="1920000" cy="1440000"/>
          </a:xfrm>
          <a:prstGeom prst="rect">
            <a:avLst/>
          </a:prstGeom>
        </p:spPr>
      </p:pic>
      <p:pic>
        <p:nvPicPr>
          <p:cNvPr id="34" name="Picture 3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911FBD-0B39-BA4C-812B-BD813E79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316" y="3684700"/>
            <a:ext cx="2217778" cy="10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A8CC3-C98D-8C43-9728-398B85A2C26B}"/>
              </a:ext>
            </a:extLst>
          </p:cNvPr>
          <p:cNvSpPr txBox="1"/>
          <p:nvPr/>
        </p:nvSpPr>
        <p:spPr>
          <a:xfrm>
            <a:off x="5557344" y="1206062"/>
            <a:ext cx="3504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normalized 2D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Slice vertically and fit the Y projections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boards and draw gaussian means and fit exponential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B36D5A-008F-3E41-86BC-D9237B9ECC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8872" y="4777779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9475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21663</TotalTime>
  <Words>688</Words>
  <Application>Microsoft Macintosh PowerPoint</Application>
  <PresentationFormat>On-screen Show (16:9)</PresentationFormat>
  <Paragraphs>179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Menlo</vt:lpstr>
      <vt:lpstr>4_Custom Design</vt:lpstr>
      <vt:lpstr> Gain correction with the E/p ratio  Muons Meeting  Sam Grant   17th May 2019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419</cp:revision>
  <cp:lastPrinted>2019-05-17T13:33:17Z</cp:lastPrinted>
  <dcterms:created xsi:type="dcterms:W3CDTF">2016-12-07T10:36:45Z</dcterms:created>
  <dcterms:modified xsi:type="dcterms:W3CDTF">2019-05-20T16:51:26Z</dcterms:modified>
</cp:coreProperties>
</file>